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E544C-081A-4284-91FC-0E1E6274E69B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06063-D825-4319-9E39-05117078D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06063-D825-4319-9E39-05117078D8E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F3FCB-571B-4F69-9B1B-EC93928E2551}" type="datetimeFigureOut">
              <a:rPr lang="fr-FR" smtClean="0"/>
              <a:pPr/>
              <a:t>08/12/2016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E9E0-C251-4C5C-9B1C-ED0CAF4576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211960" y="908720"/>
            <a:ext cx="4464496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/>
          </a:p>
        </p:txBody>
      </p:sp>
      <p:sp>
        <p:nvSpPr>
          <p:cNvPr id="16" name="Rectangle 15"/>
          <p:cNvSpPr/>
          <p:nvPr/>
        </p:nvSpPr>
        <p:spPr>
          <a:xfrm>
            <a:off x="323528" y="908720"/>
            <a:ext cx="3816424" cy="2808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2915816" y="188640"/>
            <a:ext cx="3312368" cy="51077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The passive Voice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1124744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a.  Ahmed </a:t>
            </a:r>
            <a:r>
              <a:rPr lang="fr-FR" sz="2000" b="1" i="1" dirty="0" err="1" smtClean="0"/>
              <a:t>prepares</a:t>
            </a:r>
            <a:r>
              <a:rPr lang="fr-FR" sz="2000" b="1" i="1" dirty="0" smtClean="0"/>
              <a:t> the </a:t>
            </a:r>
            <a:r>
              <a:rPr lang="fr-FR" sz="2000" b="1" i="1" dirty="0" err="1" smtClean="0"/>
              <a:t>food</a:t>
            </a:r>
            <a:r>
              <a:rPr lang="fr-FR" sz="2000" b="1" i="1" dirty="0"/>
              <a:t>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464496" y="147549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b. The </a:t>
            </a:r>
            <a:r>
              <a:rPr lang="fr-FR" b="1" i="1" dirty="0" err="1" smtClean="0"/>
              <a:t>food</a:t>
            </a:r>
            <a:r>
              <a:rPr lang="fr-FR" b="1" i="1" dirty="0" smtClean="0"/>
              <a:t> …………………………………………..</a:t>
            </a:r>
            <a:endParaRPr lang="fr-FR" b="1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616624" y="1412776"/>
            <a:ext cx="3707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0000"/>
                </a:solidFill>
              </a:rPr>
              <a:t>i</a:t>
            </a:r>
            <a:r>
              <a:rPr lang="fr-FR" sz="2000" b="1" dirty="0" err="1" smtClean="0">
                <a:solidFill>
                  <a:srgbClr val="FF0000"/>
                </a:solidFill>
              </a:rPr>
              <a:t>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prepared</a:t>
            </a:r>
            <a:r>
              <a:rPr lang="fr-FR" sz="2000" b="1" dirty="0" smtClean="0"/>
              <a:t> </a:t>
            </a:r>
            <a:r>
              <a:rPr lang="fr-FR" sz="2000" b="1" u="sng" dirty="0" smtClean="0">
                <a:solidFill>
                  <a:srgbClr val="FF0000"/>
                </a:solidFill>
              </a:rPr>
              <a:t>by</a:t>
            </a:r>
            <a:r>
              <a:rPr lang="fr-FR" sz="2000" b="1" u="sng" dirty="0" smtClean="0"/>
              <a:t> </a:t>
            </a:r>
            <a:r>
              <a:rPr lang="fr-FR" sz="2000" b="1" u="sng" dirty="0" smtClean="0">
                <a:solidFill>
                  <a:schemeClr val="accent1">
                    <a:lumMod val="75000"/>
                  </a:schemeClr>
                </a:solidFill>
              </a:rPr>
              <a:t>Ahmed</a:t>
            </a:r>
            <a:endParaRPr lang="fr-FR" sz="20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5536" y="5117122"/>
            <a:ext cx="3024336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b="1" dirty="0" err="1" smtClean="0"/>
              <a:t>Form</a:t>
            </a:r>
            <a:r>
              <a:rPr lang="fr-FR" sz="2000" b="1" dirty="0" smtClean="0"/>
              <a:t> of the passive </a:t>
            </a:r>
            <a:r>
              <a:rPr lang="fr-FR" sz="2000" b="1" dirty="0" err="1" smtClean="0"/>
              <a:t>verb</a:t>
            </a:r>
            <a:r>
              <a:rPr lang="fr-FR" sz="2000" b="1" dirty="0" smtClean="0"/>
              <a:t> :</a:t>
            </a:r>
            <a:endParaRPr lang="fr-FR" sz="2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95536" y="5651956"/>
            <a:ext cx="85689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/>
              <a:t>To  be </a:t>
            </a:r>
            <a:r>
              <a:rPr lang="en-US" dirty="0"/>
              <a:t>(  in the same tense as the verb of the active voice ) + </a:t>
            </a:r>
            <a:r>
              <a:rPr lang="en-US" b="1" dirty="0"/>
              <a:t>past participle of the </a:t>
            </a:r>
            <a:r>
              <a:rPr lang="en-US" b="1" dirty="0" smtClean="0"/>
              <a:t>verb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331640" y="1556792"/>
            <a:ext cx="17281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The active </a:t>
            </a:r>
            <a:r>
              <a:rPr lang="fr-FR" b="1" dirty="0" err="1" smtClean="0">
                <a:solidFill>
                  <a:srgbClr val="FF0000"/>
                </a:solidFill>
              </a:rPr>
              <a:t>voice</a:t>
            </a:r>
            <a:endParaRPr lang="fr-FR" b="1" dirty="0">
              <a:solidFill>
                <a:srgbClr val="FF0000"/>
              </a:solidFill>
            </a:endParaRPr>
          </a:p>
        </p:txBody>
      </p:sp>
      <p:cxnSp>
        <p:nvCxnSpPr>
          <p:cNvPr id="17" name="Connecteur en angle 16"/>
          <p:cNvCxnSpPr/>
          <p:nvPr/>
        </p:nvCxnSpPr>
        <p:spPr>
          <a:xfrm>
            <a:off x="899592" y="1484784"/>
            <a:ext cx="504056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5940152" y="7647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39552" y="20608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Subject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39552" y="2350621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Does</a:t>
            </a:r>
            <a:r>
              <a:rPr lang="fr-FR" dirty="0" smtClean="0"/>
              <a:t> the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prepare</a:t>
            </a:r>
            <a:r>
              <a:rPr lang="fr-FR" dirty="0" smtClean="0"/>
              <a:t> the </a:t>
            </a:r>
            <a:r>
              <a:rPr lang="fr-FR" dirty="0" err="1" smtClean="0"/>
              <a:t>food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39552" y="292494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the action .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39552" y="328498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active.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427984" y="20608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Subject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427984" y="2339588"/>
            <a:ext cx="3816424" cy="657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Does</a:t>
            </a:r>
            <a:r>
              <a:rPr lang="fr-FR" dirty="0" smtClean="0"/>
              <a:t> the </a:t>
            </a:r>
            <a:r>
              <a:rPr lang="fr-FR" dirty="0" err="1" smtClean="0"/>
              <a:t>subject</a:t>
            </a:r>
            <a:r>
              <a:rPr lang="fr-FR" dirty="0" smtClean="0"/>
              <a:t> ( </a:t>
            </a:r>
            <a:r>
              <a:rPr lang="fr-FR" dirty="0" err="1" smtClean="0"/>
              <a:t>food</a:t>
            </a:r>
            <a:r>
              <a:rPr lang="fr-FR" dirty="0" smtClean="0"/>
              <a:t>)  </a:t>
            </a:r>
            <a:r>
              <a:rPr lang="fr-FR" b="1" dirty="0" err="1" smtClean="0"/>
              <a:t>prepare</a:t>
            </a:r>
            <a:r>
              <a:rPr lang="fr-FR" dirty="0" smtClean="0"/>
              <a:t> the </a:t>
            </a:r>
            <a:r>
              <a:rPr lang="fr-FR" dirty="0" err="1" smtClean="0"/>
              <a:t>food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427984" y="292494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doesn’t</a:t>
            </a:r>
            <a:r>
              <a:rPr lang="fr-FR" dirty="0" smtClean="0"/>
              <a:t> do the action .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427984" y="328498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b="1" dirty="0" smtClean="0"/>
              <a:t>passive</a:t>
            </a:r>
            <a:r>
              <a:rPr lang="fr-FR" dirty="0" smtClean="0"/>
              <a:t> .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 flipV="1">
            <a:off x="323528" y="3789040"/>
            <a:ext cx="381642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i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95536" y="378904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Verb</a:t>
            </a:r>
            <a:r>
              <a:rPr lang="fr-FR" sz="2000" b="1" dirty="0" smtClean="0"/>
              <a:t>?  </a:t>
            </a:r>
            <a:endParaRPr lang="fr-FR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4211960" y="3789040"/>
            <a:ext cx="44644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i="1" dirty="0" err="1" smtClean="0">
                <a:solidFill>
                  <a:sysClr val="windowText" lastClr="000000"/>
                </a:solidFill>
              </a:rPr>
              <a:t>Verb</a:t>
            </a:r>
            <a:r>
              <a:rPr lang="fr-FR" b="1" i="1" dirty="0" smtClean="0">
                <a:solidFill>
                  <a:sysClr val="windowText" lastClr="000000"/>
                </a:solidFill>
              </a:rPr>
              <a:t>  ?   </a:t>
            </a:r>
            <a:endParaRPr lang="fr-FR" b="1" i="1" dirty="0">
              <a:solidFill>
                <a:sysClr val="windowText" lastClr="00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724128" y="37890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 (to </a:t>
            </a:r>
            <a:r>
              <a:rPr lang="fr-FR" b="1" dirty="0" err="1" smtClean="0">
                <a:solidFill>
                  <a:srgbClr val="FF0000"/>
                </a:solidFill>
              </a:rPr>
              <a:t>be</a:t>
            </a:r>
            <a:r>
              <a:rPr lang="fr-FR" b="1" dirty="0" smtClean="0">
                <a:solidFill>
                  <a:srgbClr val="FF0000"/>
                </a:solidFill>
              </a:rPr>
              <a:t>)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prepared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331640" y="37890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prepares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1043608" y="42117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simple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580112" y="42210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simple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51520" y="458112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a.  Ahmed </a:t>
            </a:r>
            <a:r>
              <a:rPr lang="fr-FR" sz="2000" b="1" i="1" dirty="0" err="1" smtClean="0">
                <a:solidFill>
                  <a:srgbClr val="FF0000"/>
                </a:solidFill>
              </a:rPr>
              <a:t>prepared</a:t>
            </a:r>
            <a:r>
              <a:rPr lang="fr-FR" sz="2000" b="1" i="1" dirty="0" smtClean="0"/>
              <a:t> the </a:t>
            </a:r>
            <a:r>
              <a:rPr lang="fr-FR" sz="2000" b="1" i="1" dirty="0" err="1" smtClean="0"/>
              <a:t>food</a:t>
            </a:r>
            <a:r>
              <a:rPr lang="fr-FR" sz="2000" b="1" i="1" dirty="0"/>
              <a:t>.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4211960" y="4581128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b. The </a:t>
            </a:r>
            <a:r>
              <a:rPr lang="fr-FR" sz="2000" b="1" i="1" dirty="0" err="1" smtClean="0"/>
              <a:t>food</a:t>
            </a:r>
            <a:r>
              <a:rPr lang="fr-FR" sz="2000" b="1" i="1" dirty="0" smtClean="0"/>
              <a:t> </a:t>
            </a:r>
            <a:r>
              <a:rPr lang="fr-FR" sz="2000" b="1" i="1" dirty="0" err="1" smtClean="0">
                <a:solidFill>
                  <a:srgbClr val="FF0000"/>
                </a:solidFill>
              </a:rPr>
              <a:t>was</a:t>
            </a:r>
            <a:r>
              <a:rPr lang="fr-FR" sz="2000" b="1" i="1" dirty="0" smtClean="0"/>
              <a:t> </a:t>
            </a:r>
            <a:r>
              <a:rPr lang="fr-FR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prepared</a:t>
            </a:r>
            <a:r>
              <a:rPr lang="fr-FR" sz="2000" b="1" i="1" dirty="0" smtClean="0"/>
              <a:t> by Ahmed</a:t>
            </a:r>
            <a:endParaRPr lang="fr-FR" sz="2000" b="1" i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6948264" y="2606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M. ELKADAOUI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6" grpId="0" animBg="1"/>
      <p:bldP spid="4" grpId="0" animBg="1"/>
      <p:bldP spid="9" grpId="0"/>
      <p:bldP spid="10" grpId="0"/>
      <p:bldP spid="11" grpId="0"/>
      <p:bldP spid="13" grpId="0" animBg="1"/>
      <p:bldP spid="14" grpId="0" animBg="1"/>
      <p:bldP spid="15" grpId="0" animBg="1"/>
      <p:bldP spid="18" grpId="0"/>
      <p:bldP spid="19" grpId="0"/>
      <p:bldP spid="20" grpId="0"/>
      <p:bldP spid="22" grpId="0"/>
      <p:bldP spid="24" grpId="0"/>
      <p:bldP spid="25" grpId="0"/>
      <p:bldP spid="26" grpId="0"/>
      <p:bldP spid="27" grpId="0"/>
      <p:bldP spid="29" grpId="0" animBg="1"/>
      <p:bldP spid="30" grpId="0"/>
      <p:bldP spid="33" grpId="0" animBg="1"/>
      <p:bldP spid="34" grpId="0"/>
      <p:bldP spid="35" grpId="0"/>
      <p:bldP spid="37" grpId="0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4" y="670794"/>
          <a:ext cx="7776865" cy="3627790"/>
        </p:xfrm>
        <a:graphic>
          <a:graphicData uri="http://schemas.openxmlformats.org/drawingml/2006/table">
            <a:tbl>
              <a:tblPr/>
              <a:tblGrid>
                <a:gridCol w="1512168"/>
                <a:gridCol w="2887012"/>
                <a:gridCol w="33776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Tense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People speak English all over the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Arial"/>
                        </a:rPr>
                        <a:t>world .</a:t>
                      </a:r>
                      <a:endParaRPr lang="fr-FR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Someone stole my car last night</a:t>
                      </a:r>
                      <a:endParaRPr lang="fr-FR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Ayoub has written this paragraph</a:t>
                      </a:r>
                      <a:endParaRPr lang="fr-FR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They haven’t cleaned the house.</a:t>
                      </a:r>
                      <a:endParaRPr lang="fr-FR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My mother is preparing the dinner</a:t>
                      </a:r>
                      <a:endParaRPr lang="fr-FR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People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should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 protect the environment.</a:t>
                      </a:r>
                      <a:endParaRPr lang="fr-FR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67544" y="11154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Simple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860032" y="10527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English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spoken</a:t>
            </a:r>
            <a:r>
              <a:rPr lang="fr-FR" dirty="0" smtClean="0"/>
              <a:t> all over the world.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16195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Past</a:t>
            </a:r>
            <a:r>
              <a:rPr lang="fr-FR" b="1" dirty="0" smtClean="0">
                <a:solidFill>
                  <a:srgbClr val="FF0000"/>
                </a:solidFill>
              </a:rPr>
              <a:t> simple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32040" y="161950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My</a:t>
            </a:r>
            <a:r>
              <a:rPr lang="fr-FR" dirty="0" smtClean="0"/>
              <a:t> car </a:t>
            </a:r>
            <a:r>
              <a:rPr lang="fr-FR" b="1" dirty="0" err="1" smtClean="0">
                <a:solidFill>
                  <a:srgbClr val="FF0000"/>
                </a:solidFill>
              </a:rPr>
              <a:t>was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stolen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last night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95536" y="21235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Perfect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60032" y="2062589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This </a:t>
            </a:r>
            <a:r>
              <a:rPr lang="fr-FR" dirty="0" err="1" smtClean="0"/>
              <a:t>paragraph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has been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written</a:t>
            </a:r>
            <a:endParaRPr lang="fr-F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by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Ayoub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.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95536" y="27716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Perfect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932040" y="269962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house </a:t>
            </a:r>
            <a:r>
              <a:rPr lang="fr-FR" b="1" dirty="0" err="1" smtClean="0">
                <a:solidFill>
                  <a:srgbClr val="FF0000"/>
                </a:solidFill>
              </a:rPr>
              <a:t>hasn’t</a:t>
            </a:r>
            <a:r>
              <a:rPr lang="fr-FR" b="1" dirty="0" smtClean="0">
                <a:solidFill>
                  <a:srgbClr val="FF0000"/>
                </a:solidFill>
              </a:rPr>
              <a:t> been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cleaned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67544" y="3142709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Continuous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788024" y="3142709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dinner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being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50000"/>
                  </a:schemeClr>
                </a:solidFill>
              </a:rPr>
              <a:t>prepared</a:t>
            </a: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by 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my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mother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39552" y="38517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Modals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860032" y="371877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environment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should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be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50000"/>
                  </a:schemeClr>
                </a:solidFill>
              </a:rPr>
              <a:t>protected</a:t>
            </a:r>
            <a:r>
              <a:rPr lang="fr-FR" dirty="0" smtClean="0"/>
              <a:t> .</a:t>
            </a:r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5536" y="4685074"/>
            <a:ext cx="252028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b="1" dirty="0" err="1" smtClean="0"/>
              <a:t>Form</a:t>
            </a:r>
            <a:r>
              <a:rPr lang="fr-FR" sz="2000" b="1" dirty="0" smtClean="0"/>
              <a:t> of the passive :</a:t>
            </a:r>
            <a:endParaRPr lang="fr-FR" sz="20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395536" y="5219908"/>
            <a:ext cx="85689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/>
              <a:t>To  be </a:t>
            </a:r>
            <a:r>
              <a:rPr lang="en-US" dirty="0"/>
              <a:t>(  in the same tense as the verb of the active voice ) + </a:t>
            </a:r>
            <a:r>
              <a:rPr lang="en-US" b="1" dirty="0"/>
              <a:t>past participle of the </a:t>
            </a:r>
            <a:r>
              <a:rPr lang="en-US" b="1" dirty="0" smtClean="0"/>
              <a:t>verb</a:t>
            </a:r>
            <a:r>
              <a:rPr lang="en-US" dirty="0" smtClean="0"/>
              <a:t>.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23528" y="558924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Modals</a:t>
            </a:r>
            <a:r>
              <a:rPr lang="fr-FR" b="1" dirty="0" smtClean="0"/>
              <a:t> :  </a:t>
            </a:r>
            <a:r>
              <a:rPr lang="fr-FR" dirty="0" err="1" smtClean="0"/>
              <a:t>should</a:t>
            </a:r>
            <a:r>
              <a:rPr lang="fr-FR" dirty="0" smtClean="0"/>
              <a:t> / </a:t>
            </a:r>
            <a:r>
              <a:rPr lang="fr-FR" dirty="0" err="1" smtClean="0"/>
              <a:t>can</a:t>
            </a:r>
            <a:r>
              <a:rPr lang="fr-FR" dirty="0" smtClean="0"/>
              <a:t> / must / </a:t>
            </a:r>
            <a:r>
              <a:rPr lang="fr-FR" dirty="0" err="1" smtClean="0"/>
              <a:t>will</a:t>
            </a:r>
            <a:r>
              <a:rPr lang="fr-FR" dirty="0" smtClean="0"/>
              <a:t> /</a:t>
            </a:r>
            <a:r>
              <a:rPr lang="fr-FR" dirty="0" err="1" smtClean="0"/>
              <a:t>need</a:t>
            </a:r>
            <a:r>
              <a:rPr lang="fr-FR" dirty="0" smtClean="0"/>
              <a:t>/ have to / …… 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95536" y="6021288"/>
            <a:ext cx="85689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b="1" dirty="0" smtClean="0"/>
              <a:t>Modal + be </a:t>
            </a:r>
            <a:r>
              <a:rPr lang="en-US" dirty="0" smtClean="0"/>
              <a:t>+ </a:t>
            </a:r>
            <a:r>
              <a:rPr lang="en-US" b="1" dirty="0"/>
              <a:t>past participle of the </a:t>
            </a:r>
            <a:r>
              <a:rPr lang="en-US" b="1" dirty="0" smtClean="0"/>
              <a:t>verb</a:t>
            </a:r>
            <a:r>
              <a:rPr lang="en-US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5576" y="-99392"/>
          <a:ext cx="7776865" cy="3627790"/>
        </p:xfrm>
        <a:graphic>
          <a:graphicData uri="http://schemas.openxmlformats.org/drawingml/2006/table">
            <a:tbl>
              <a:tblPr/>
              <a:tblGrid>
                <a:gridCol w="1512168"/>
                <a:gridCol w="2887012"/>
                <a:gridCol w="33776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Tense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People speak English all over the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Arial"/>
                        </a:rPr>
                        <a:t>world .</a:t>
                      </a:r>
                      <a:endParaRPr lang="fr-FR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Someone stole my car last night</a:t>
                      </a:r>
                      <a:endParaRPr lang="fr-FR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Ayoub has written this paragraph</a:t>
                      </a:r>
                      <a:endParaRPr lang="fr-FR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They haven’t cleaned the house.</a:t>
                      </a:r>
                      <a:endParaRPr lang="fr-FR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My mother is preparing the dinner</a:t>
                      </a:r>
                      <a:endParaRPr lang="fr-FR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People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should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 protect the environment.</a:t>
                      </a:r>
                      <a:endParaRPr lang="fr-FR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55576" y="34526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Simple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48064" y="28255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English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spoken</a:t>
            </a:r>
            <a:r>
              <a:rPr lang="fr-FR" dirty="0" smtClean="0"/>
              <a:t> all over the world.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55576" y="84932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Past</a:t>
            </a:r>
            <a:r>
              <a:rPr lang="fr-FR" b="1" dirty="0" smtClean="0">
                <a:solidFill>
                  <a:srgbClr val="FF0000"/>
                </a:solidFill>
              </a:rPr>
              <a:t> simple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20072" y="84932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My</a:t>
            </a:r>
            <a:r>
              <a:rPr lang="fr-FR" dirty="0" smtClean="0"/>
              <a:t> car </a:t>
            </a:r>
            <a:r>
              <a:rPr lang="fr-FR" b="1" dirty="0" err="1" smtClean="0">
                <a:solidFill>
                  <a:srgbClr val="FF0000"/>
                </a:solidFill>
              </a:rPr>
              <a:t>was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stolen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last night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3568" y="135337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Perfect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48064" y="129240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This </a:t>
            </a:r>
            <a:r>
              <a:rPr lang="fr-FR" dirty="0" err="1" smtClean="0"/>
              <a:t>paragraph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has been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written</a:t>
            </a:r>
            <a:endParaRPr lang="fr-F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by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Ayoub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.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200145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Perfect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20072" y="192944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house </a:t>
            </a:r>
            <a:r>
              <a:rPr lang="fr-FR" b="1" dirty="0" err="1" smtClean="0">
                <a:solidFill>
                  <a:srgbClr val="FF0000"/>
                </a:solidFill>
              </a:rPr>
              <a:t>hasn’t</a:t>
            </a:r>
            <a:r>
              <a:rPr lang="fr-FR" b="1" dirty="0" smtClean="0">
                <a:solidFill>
                  <a:srgbClr val="FF0000"/>
                </a:solidFill>
              </a:rPr>
              <a:t> been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cleaned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55576" y="237252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Continuous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076056" y="237252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dinner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being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50000"/>
                  </a:schemeClr>
                </a:solidFill>
              </a:rPr>
              <a:t>prepared</a:t>
            </a: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by 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my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mother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27584" y="308157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Modals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148064" y="294858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environment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should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be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50000"/>
                  </a:schemeClr>
                </a:solidFill>
              </a:rPr>
              <a:t>protected</a:t>
            </a:r>
            <a:r>
              <a:rPr lang="fr-FR" dirty="0" smtClean="0"/>
              <a:t> .</a:t>
            </a:r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835696" y="3898791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dirty="0" smtClean="0"/>
              <a:t>Mona Lisa was Painted   by the </a:t>
            </a:r>
            <a:r>
              <a:rPr lang="en-US" sz="2000" dirty="0" err="1" smtClean="0"/>
              <a:t>Da</a:t>
            </a:r>
            <a:r>
              <a:rPr lang="en-US" sz="2000" dirty="0" smtClean="0"/>
              <a:t> Vinci .  …………………………………</a:t>
            </a:r>
            <a:endParaRPr lang="fr-FR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/>
              <a:t>The government has built a new hospital .  …………………………………</a:t>
            </a:r>
            <a:endParaRPr lang="fr-FR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/>
              <a:t>Palestine will be regained by Muslims. …………………………………</a:t>
            </a:r>
            <a:endParaRPr lang="fr-FR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/>
              <a:t>It can be Done by you. …………………………………</a:t>
            </a:r>
            <a:endParaRPr lang="fr-FR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/>
              <a:t>This car is not made Germany. …………………………………</a:t>
            </a:r>
            <a:endParaRPr lang="fr-FR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/>
              <a:t>Someone is cooking a meal. …………………………………</a:t>
            </a:r>
            <a:endParaRPr lang="fr-FR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/>
              <a:t>The boys have been watching TV. …………………………………</a:t>
            </a:r>
            <a:endParaRPr lang="fr-FR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 smtClean="0"/>
              <a:t>We will be asked many questions. …………………………………</a:t>
            </a:r>
            <a:endParaRPr lang="fr-FR" sz="2000" dirty="0" smtClean="0"/>
          </a:p>
        </p:txBody>
      </p:sp>
      <p:sp>
        <p:nvSpPr>
          <p:cNvPr id="24" name="ZoneTexte 23"/>
          <p:cNvSpPr txBox="1"/>
          <p:nvPr/>
        </p:nvSpPr>
        <p:spPr>
          <a:xfrm>
            <a:off x="395536" y="4753560"/>
            <a:ext cx="1296144" cy="11237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Active</a:t>
            </a:r>
          </a:p>
          <a:p>
            <a:pPr algn="ctr"/>
            <a:r>
              <a:rPr lang="fr-FR" sz="2000" b="1" dirty="0" smtClean="0"/>
              <a:t>Or</a:t>
            </a:r>
          </a:p>
          <a:p>
            <a:pPr algn="ctr"/>
            <a:r>
              <a:rPr lang="fr-FR" sz="2000" b="1" dirty="0" smtClean="0"/>
              <a:t>Passive ?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5576" y="-99392"/>
          <a:ext cx="7776865" cy="3627790"/>
        </p:xfrm>
        <a:graphic>
          <a:graphicData uri="http://schemas.openxmlformats.org/drawingml/2006/table">
            <a:tbl>
              <a:tblPr/>
              <a:tblGrid>
                <a:gridCol w="1512168"/>
                <a:gridCol w="2887012"/>
                <a:gridCol w="33776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Tense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  <a:endParaRPr lang="fr-FR" sz="1400" b="1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People speak English all over the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Arial"/>
                        </a:rPr>
                        <a:t>world .</a:t>
                      </a:r>
                      <a:endParaRPr lang="fr-FR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Someone stole my car last night</a:t>
                      </a:r>
                      <a:endParaRPr lang="fr-FR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Ayoub has written this paragraph</a:t>
                      </a:r>
                      <a:endParaRPr lang="fr-FR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They haven’t cleaned the house.</a:t>
                      </a:r>
                      <a:endParaRPr lang="fr-FR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Arial"/>
                        </a:rPr>
                        <a:t>My mother is preparing the dinner</a:t>
                      </a:r>
                      <a:endParaRPr lang="fr-FR" sz="1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People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should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Arial"/>
                        </a:rPr>
                        <a:t> protect the environment.</a:t>
                      </a:r>
                      <a:endParaRPr lang="fr-FR" sz="1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55576" y="34526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Simple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48064" y="28255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English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spoken</a:t>
            </a:r>
            <a:r>
              <a:rPr lang="fr-FR" dirty="0" smtClean="0"/>
              <a:t> all over the world.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55576" y="84932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Past</a:t>
            </a:r>
            <a:r>
              <a:rPr lang="fr-FR" b="1" dirty="0" smtClean="0">
                <a:solidFill>
                  <a:srgbClr val="FF0000"/>
                </a:solidFill>
              </a:rPr>
              <a:t> simple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20072" y="84932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My</a:t>
            </a:r>
            <a:r>
              <a:rPr lang="fr-FR" dirty="0" smtClean="0"/>
              <a:t> car </a:t>
            </a:r>
            <a:r>
              <a:rPr lang="fr-FR" b="1" dirty="0" err="1" smtClean="0">
                <a:solidFill>
                  <a:srgbClr val="FF0000"/>
                </a:solidFill>
              </a:rPr>
              <a:t>was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stolen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last night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83568" y="135337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Perfect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48064" y="129240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This </a:t>
            </a:r>
            <a:r>
              <a:rPr lang="fr-FR" dirty="0" err="1" smtClean="0"/>
              <a:t>paragraph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has been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written</a:t>
            </a:r>
            <a:endParaRPr lang="fr-F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by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Ayoub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.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3568" y="200145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Perfect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20072" y="192944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house </a:t>
            </a:r>
            <a:r>
              <a:rPr lang="fr-FR" b="1" dirty="0" err="1" smtClean="0">
                <a:solidFill>
                  <a:srgbClr val="FF0000"/>
                </a:solidFill>
              </a:rPr>
              <a:t>hasn’t</a:t>
            </a:r>
            <a:r>
              <a:rPr lang="fr-FR" b="1" dirty="0" smtClean="0">
                <a:solidFill>
                  <a:srgbClr val="FF0000"/>
                </a:solidFill>
              </a:rPr>
              <a:t> been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</a:rPr>
              <a:t>cleaned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55576" y="237252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Present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Continuous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076056" y="2372523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dinner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is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being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50000"/>
                  </a:schemeClr>
                </a:solidFill>
              </a:rPr>
              <a:t>prepared</a:t>
            </a: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by 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my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mother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27584" y="308157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Modals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148064" y="294858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environment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should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be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chemeClr val="accent3">
                    <a:lumMod val="50000"/>
                  </a:schemeClr>
                </a:solidFill>
              </a:rPr>
              <a:t>protected</a:t>
            </a:r>
            <a:r>
              <a:rPr lang="fr-FR" dirty="0" smtClean="0"/>
              <a:t> .</a:t>
            </a:r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3528" y="3645024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/>
              <a:t>Exercise 2 :</a:t>
            </a:r>
            <a:r>
              <a:rPr lang="en-US" dirty="0" smtClean="0"/>
              <a:t> Write the following sentences in the </a:t>
            </a:r>
            <a:r>
              <a:rPr lang="en-US" b="1" dirty="0" smtClean="0"/>
              <a:t>Passive</a:t>
            </a:r>
            <a:r>
              <a:rPr lang="en-US" dirty="0" smtClean="0"/>
              <a:t> voice: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People admired YOUR LAST BOOK. </a:t>
            </a:r>
            <a:br>
              <a:rPr lang="en-US" dirty="0" smtClean="0"/>
            </a:br>
            <a:r>
              <a:rPr lang="en-US" dirty="0" smtClean="0"/>
              <a:t>Your last </a:t>
            </a:r>
            <a:r>
              <a:rPr lang="en-US" dirty="0" smtClean="0"/>
              <a:t>book…………………………………….</a:t>
            </a:r>
            <a:endParaRPr lang="fr-FR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Someone is knocking at THE DOOR. </a:t>
            </a:r>
            <a:br>
              <a:rPr lang="en-US" dirty="0" smtClean="0"/>
            </a:br>
            <a:r>
              <a:rPr lang="en-US" dirty="0" smtClean="0"/>
              <a:t>The door </a:t>
            </a:r>
            <a:r>
              <a:rPr lang="en-US" dirty="0" smtClean="0"/>
              <a:t>…………………………………….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Someone has stolen MY CAR. </a:t>
            </a:r>
            <a:br>
              <a:rPr lang="en-US" dirty="0" smtClean="0"/>
            </a:br>
            <a:r>
              <a:rPr lang="en-US" dirty="0" smtClean="0"/>
              <a:t>My car </a:t>
            </a:r>
            <a:r>
              <a:rPr lang="en-US" dirty="0" smtClean="0"/>
              <a:t>…………………………………….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They bought US sandwiches. </a:t>
            </a:r>
            <a:br>
              <a:rPr lang="en-US" dirty="0" smtClean="0"/>
            </a:br>
            <a:r>
              <a:rPr lang="en-US" dirty="0" smtClean="0"/>
              <a:t>Sandwiches </a:t>
            </a:r>
            <a:r>
              <a:rPr lang="en-US" dirty="0" smtClean="0"/>
              <a:t>…………………………………….</a:t>
            </a:r>
            <a:endParaRPr lang="fr-FR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neighbours</a:t>
            </a:r>
            <a:r>
              <a:rPr lang="en-US" dirty="0" smtClean="0"/>
              <a:t> will show YOU my house. </a:t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 smtClean="0"/>
              <a:t>……………………………………..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542</Words>
  <Application>Microsoft Office PowerPoint</Application>
  <PresentationFormat>Affichage à l'écran (4:3)</PresentationFormat>
  <Paragraphs>115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Company>HEAVEN KILLERS RELEASE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</cp:revision>
  <dcterms:created xsi:type="dcterms:W3CDTF">2016-11-29T15:20:51Z</dcterms:created>
  <dcterms:modified xsi:type="dcterms:W3CDTF">2016-12-08T23:34:58Z</dcterms:modified>
</cp:coreProperties>
</file>