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9CB02-0B83-472D-BDB5-069C5A58042D}" type="datetimeFigureOut">
              <a:rPr lang="fr-FR" smtClean="0"/>
              <a:pPr/>
              <a:t>17/12/2016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8EE29-3829-417B-903D-8992AE123C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8EE29-3829-417B-903D-8992AE123C0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257800" y="3505200"/>
            <a:ext cx="3733800" cy="3200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C:\Users\Admin\Pictures\rain-cloud-clip-art-image-blue-raining-rain-cloud-DJIbSe-clipa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14400"/>
            <a:ext cx="2484778" cy="2767013"/>
          </a:xfrm>
          <a:prstGeom prst="rect">
            <a:avLst/>
          </a:prstGeom>
          <a:noFill/>
        </p:spPr>
      </p:pic>
      <p:pic>
        <p:nvPicPr>
          <p:cNvPr id="1026" name="Picture 2" descr="C:\Users\Admin\Pictures\file_2153_column_popular-dog-nam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4325" y="1119188"/>
            <a:ext cx="3521075" cy="1700212"/>
          </a:xfrm>
          <a:prstGeom prst="rect">
            <a:avLst/>
          </a:prstGeom>
          <a:noFill/>
        </p:spPr>
      </p:pic>
      <p:pic>
        <p:nvPicPr>
          <p:cNvPr id="1027" name="Picture 3" descr="C:\Users\Admin\Pictures\201608022158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1143000"/>
            <a:ext cx="2590800" cy="1725473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733800" y="2971800"/>
            <a:ext cx="914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Cats</a:t>
            </a:r>
            <a:endParaRPr lang="fr-FR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934200" y="2967335"/>
            <a:ext cx="914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err="1" smtClean="0"/>
              <a:t>dogs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381000" y="3048000"/>
            <a:ext cx="13716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dirty="0" smtClean="0"/>
              <a:t>It </a:t>
            </a:r>
            <a:r>
              <a:rPr lang="fr-FR" sz="2000" b="1" dirty="0" err="1" smtClean="0"/>
              <a:t>is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raining</a:t>
            </a:r>
            <a:endParaRPr lang="fr-FR" sz="2000" b="1" dirty="0"/>
          </a:p>
        </p:txBody>
      </p:sp>
      <p:pic>
        <p:nvPicPr>
          <p:cNvPr id="1029" name="Picture 5" descr="C:\Users\Admin\Pictures\rai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3505200"/>
            <a:ext cx="3048000" cy="1899633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381000" y="5511225"/>
            <a:ext cx="44958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err="1" smtClean="0"/>
              <a:t>It’s</a:t>
            </a:r>
            <a:r>
              <a:rPr lang="fr-FR" sz="3200" dirty="0" smtClean="0"/>
              <a:t> </a:t>
            </a:r>
            <a:r>
              <a:rPr lang="fr-FR" sz="3200" dirty="0" err="1" smtClean="0"/>
              <a:t>raining</a:t>
            </a: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cats and </a:t>
            </a:r>
            <a:r>
              <a:rPr lang="fr-FR" sz="3200" b="1" dirty="0" err="1" smtClean="0">
                <a:solidFill>
                  <a:srgbClr val="FF0000"/>
                </a:solidFill>
              </a:rPr>
              <a:t>dogs</a:t>
            </a:r>
            <a:r>
              <a:rPr lang="fr-FR" sz="3200" b="1" dirty="0" smtClean="0">
                <a:solidFill>
                  <a:srgbClr val="FF0000"/>
                </a:solidFill>
              </a:rPr>
              <a:t> .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C:\Users\Admin\Pictures\cliche___raining_cats_and_dogs_by_raptori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4267200"/>
            <a:ext cx="1912767" cy="2209800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304800" y="60960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 smtClean="0"/>
              <a:t>After</a:t>
            </a:r>
            <a:r>
              <a:rPr lang="fr-FR" i="1" dirty="0" smtClean="0"/>
              <a:t> </a:t>
            </a:r>
            <a:r>
              <a:rPr lang="fr-FR" i="1" dirty="0" err="1" smtClean="0"/>
              <a:t>joining</a:t>
            </a:r>
            <a:r>
              <a:rPr lang="fr-FR" i="1" dirty="0" smtClean="0"/>
              <a:t> the </a:t>
            </a:r>
            <a:r>
              <a:rPr lang="fr-FR" i="1" dirty="0" err="1" smtClean="0"/>
              <a:t>words</a:t>
            </a:r>
            <a:r>
              <a:rPr lang="fr-FR" i="1" dirty="0" smtClean="0"/>
              <a:t> in a group. </a:t>
            </a:r>
            <a:r>
              <a:rPr lang="fr-FR" i="1" dirty="0" err="1" smtClean="0"/>
              <a:t>Their</a:t>
            </a:r>
            <a:r>
              <a:rPr lang="fr-FR" i="1" dirty="0" smtClean="0"/>
              <a:t> </a:t>
            </a:r>
            <a:r>
              <a:rPr lang="fr-FR" i="1" dirty="0" err="1" smtClean="0"/>
              <a:t>meaning</a:t>
            </a:r>
            <a:r>
              <a:rPr lang="fr-FR" i="1" dirty="0" smtClean="0"/>
              <a:t> </a:t>
            </a:r>
            <a:r>
              <a:rPr lang="fr-FR" i="1" dirty="0" err="1" smtClean="0"/>
              <a:t>becomes</a:t>
            </a:r>
            <a:r>
              <a:rPr lang="fr-FR" i="1" dirty="0" smtClean="0"/>
              <a:t> </a:t>
            </a:r>
            <a:r>
              <a:rPr lang="fr-FR" i="1" dirty="0" err="1" smtClean="0"/>
              <a:t>different</a:t>
            </a:r>
            <a:r>
              <a:rPr lang="fr-FR" i="1" dirty="0" smtClean="0"/>
              <a:t>.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971800" y="152400"/>
            <a:ext cx="27432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i="1" dirty="0" err="1" smtClean="0"/>
              <a:t>I</a:t>
            </a:r>
            <a:r>
              <a:rPr lang="fr-FR" sz="4000" b="1" i="1" dirty="0" err="1" smtClean="0"/>
              <a:t>dioms</a:t>
            </a:r>
            <a:endParaRPr lang="fr-FR" sz="4000" b="1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334000" y="35446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Understanding</a:t>
            </a:r>
            <a:r>
              <a:rPr lang="fr-FR" b="1" dirty="0" smtClean="0"/>
              <a:t> the sentence </a:t>
            </a:r>
            <a:r>
              <a:rPr lang="fr-FR" b="1" dirty="0" err="1" smtClean="0"/>
              <a:t>word</a:t>
            </a:r>
            <a:r>
              <a:rPr lang="fr-FR" b="1" dirty="0" smtClean="0"/>
              <a:t> by </a:t>
            </a:r>
            <a:r>
              <a:rPr lang="fr-FR" b="1" dirty="0" err="1" smtClean="0"/>
              <a:t>word</a:t>
            </a:r>
            <a:r>
              <a:rPr lang="fr-FR" b="1" dirty="0" smtClean="0"/>
              <a:t>!!!</a:t>
            </a:r>
            <a:endParaRPr lang="fr-FR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228600" y="316468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vocabulary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943600" y="22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M. ELKADAOUI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1" grpId="0" animBg="1"/>
      <p:bldP spid="13" grpId="0"/>
      <p:bldP spid="14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Pictures\slip_through_fing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5731"/>
            <a:ext cx="5791200" cy="420766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752600" y="34391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sand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slips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through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her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fingers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95400" y="4419600"/>
            <a:ext cx="6934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/>
              <a:t>The </a:t>
            </a:r>
            <a:r>
              <a:rPr lang="fr-FR" sz="2800" b="1" dirty="0" err="1" smtClean="0">
                <a:solidFill>
                  <a:srgbClr val="FF0000"/>
                </a:solidFill>
              </a:rPr>
              <a:t>opportunities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/>
              <a:t>slip </a:t>
            </a:r>
            <a:r>
              <a:rPr lang="fr-FR" sz="2800" b="1" dirty="0" err="1" smtClean="0"/>
              <a:t>through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her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fingers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295400" y="5029200"/>
            <a:ext cx="6934200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MA" sz="2400" b="1" dirty="0" smtClean="0"/>
              <a:t>الفرص تتسرب بين </a:t>
            </a:r>
            <a:r>
              <a:rPr lang="ar-MA" sz="2400" b="1" dirty="0" err="1" smtClean="0"/>
              <a:t>الاصبع </a:t>
            </a:r>
            <a:r>
              <a:rPr lang="ar-MA" sz="2400" b="1" dirty="0" smtClean="0"/>
              <a:t>– </a:t>
            </a:r>
            <a:r>
              <a:rPr lang="ar-MA" sz="2400" dirty="0" smtClean="0"/>
              <a:t>الترجمة الحرفية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295400" y="5562600"/>
            <a:ext cx="69342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She doe</a:t>
            </a:r>
            <a:r>
              <a:rPr lang="fr-FR" sz="2800" b="1" dirty="0" err="1" smtClean="0"/>
              <a:t>sn’t</a:t>
            </a:r>
            <a:r>
              <a:rPr lang="fr-FR" sz="2800" b="1" dirty="0" smtClean="0"/>
              <a:t> seize the </a:t>
            </a:r>
            <a:r>
              <a:rPr lang="fr-FR" sz="2800" b="1" dirty="0" err="1" smtClean="0"/>
              <a:t>opportunities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81000" y="6243935"/>
            <a:ext cx="853440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smtClean="0"/>
              <a:t>To be successful, you should not let </a:t>
            </a:r>
            <a:r>
              <a:rPr lang="fr-FR" smtClean="0"/>
              <a:t>…………………………………….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810000" y="6172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the </a:t>
            </a:r>
            <a:r>
              <a:rPr lang="fr-FR" b="1" dirty="0" err="1" smtClean="0">
                <a:solidFill>
                  <a:srgbClr val="FF0000"/>
                </a:solidFill>
              </a:rPr>
              <a:t>opportunities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>slip </a:t>
            </a:r>
            <a:r>
              <a:rPr lang="fr-FR" b="1" dirty="0" err="1" smtClean="0"/>
              <a:t>through</a:t>
            </a:r>
            <a:r>
              <a:rPr lang="fr-FR" b="1" dirty="0" smtClean="0"/>
              <a:t> </a:t>
            </a:r>
            <a:r>
              <a:rPr lang="fr-FR" b="1" dirty="0" err="1" smtClean="0"/>
              <a:t>your</a:t>
            </a:r>
            <a:r>
              <a:rPr lang="fr-FR" b="1" dirty="0" smtClean="0"/>
              <a:t> </a:t>
            </a:r>
            <a:r>
              <a:rPr lang="fr-FR" b="1" dirty="0" err="1" smtClean="0"/>
              <a:t>fingers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831068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I asked her to </a:t>
            </a:r>
            <a:r>
              <a:rPr lang="en-GB" b="1" dirty="0" smtClean="0">
                <a:solidFill>
                  <a:srgbClr val="FF0000"/>
                </a:solidFill>
              </a:rPr>
              <a:t>keep an eye on </a:t>
            </a:r>
            <a:r>
              <a:rPr lang="en-GB" dirty="0" smtClean="0"/>
              <a:t>my suitcase while I went to the toilet.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313586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I'm sorry I can't </a:t>
            </a:r>
            <a:r>
              <a:rPr lang="en-GB" b="1" dirty="0" smtClean="0">
                <a:solidFill>
                  <a:srgbClr val="FF0000"/>
                </a:solidFill>
              </a:rPr>
              <a:t>make it</a:t>
            </a:r>
            <a:r>
              <a:rPr lang="en-GB" dirty="0" smtClean="0"/>
              <a:t> on Friday.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3505200"/>
            <a:ext cx="53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 It's not far. We can take a </a:t>
            </a:r>
            <a:r>
              <a:rPr lang="en-GB" b="1" dirty="0" smtClean="0">
                <a:solidFill>
                  <a:srgbClr val="FF0000"/>
                </a:solidFill>
              </a:rPr>
              <a:t>short cut </a:t>
            </a:r>
            <a:r>
              <a:rPr lang="en-GB" dirty="0" smtClean="0"/>
              <a:t>through the park.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6200" y="2450068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1. My friend and I </a:t>
            </a:r>
            <a:r>
              <a:rPr lang="en-GB" b="1" dirty="0" smtClean="0">
                <a:solidFill>
                  <a:srgbClr val="FF0000"/>
                </a:solidFill>
              </a:rPr>
              <a:t>take it in turns </a:t>
            </a:r>
            <a:r>
              <a:rPr lang="en-GB" dirty="0" smtClean="0"/>
              <a:t>to cook.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6200" y="3897868"/>
            <a:ext cx="3925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5. The teacher told us to </a:t>
            </a:r>
            <a:r>
              <a:rPr lang="en-GB" b="1" dirty="0" smtClean="0">
                <a:solidFill>
                  <a:srgbClr val="FF0000"/>
                </a:solidFill>
              </a:rPr>
              <a:t>get a move 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1600200"/>
            <a:ext cx="845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What do the words in red mean?</a:t>
            </a:r>
          </a:p>
          <a:p>
            <a:pPr algn="ctr"/>
            <a:r>
              <a:rPr lang="en-GB" dirty="0" smtClean="0"/>
              <a:t>A quick way	Be quick		Come		Watch	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24384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 cook one day, he cooks the other day)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2819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(Watch)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31358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(Come)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(A quick way)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(Be quick)</a:t>
            </a:r>
            <a:endParaRPr lang="en-GB" dirty="0"/>
          </a:p>
        </p:txBody>
      </p:sp>
      <p:sp>
        <p:nvSpPr>
          <p:cNvPr id="18" name="ZoneTexte 17"/>
          <p:cNvSpPr txBox="1"/>
          <p:nvPr/>
        </p:nvSpPr>
        <p:spPr>
          <a:xfrm>
            <a:off x="3124200" y="152400"/>
            <a:ext cx="34290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i="1" dirty="0" err="1" smtClean="0"/>
              <a:t>idioms</a:t>
            </a:r>
            <a:endParaRPr lang="fr-FR" sz="4000" b="1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381000" y="316468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vocabulary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Exercise: Select the right meaning for each idiom.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2507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4. </a:t>
            </a:r>
            <a:r>
              <a:rPr lang="en-GB" dirty="0" err="1" smtClean="0"/>
              <a:t>Salim</a:t>
            </a:r>
            <a:r>
              <a:rPr lang="en-GB" dirty="0" smtClean="0"/>
              <a:t> works seriously. When asked about his chances of success, he replied: “The baccalaureate exam is </a:t>
            </a:r>
            <a:r>
              <a:rPr lang="en-GB" b="1" u="sng" dirty="0" smtClean="0"/>
              <a:t>in the bag.”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85847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 smtClean="0"/>
              <a:t>He thinks the baccalaureate exam is a real challenge.</a:t>
            </a:r>
          </a:p>
          <a:p>
            <a:pPr marL="342900" indent="-342900">
              <a:buAutoNum type="alphaLcPeriod"/>
            </a:pPr>
            <a:r>
              <a:rPr lang="en-GB" dirty="0" smtClean="0"/>
              <a:t>He is still sceptical.</a:t>
            </a:r>
          </a:p>
          <a:p>
            <a:pPr marL="342900" indent="-342900">
              <a:buAutoNum type="alphaLcPeriod"/>
            </a:pPr>
            <a:r>
              <a:rPr lang="en-GB" dirty="0" smtClean="0"/>
              <a:t>He is sure he will pass his exam.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12467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My son is good at languages, but when it comes to Mathematics he is </a:t>
            </a:r>
            <a:r>
              <a:rPr lang="en-GB" b="1" u="sng" dirty="0" smtClean="0"/>
              <a:t>a dead loss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42947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 smtClean="0"/>
              <a:t>He isn’t successful.</a:t>
            </a:r>
          </a:p>
          <a:p>
            <a:pPr marL="342900" indent="-342900">
              <a:buAutoNum type="alphaLcPeriod"/>
            </a:pPr>
            <a:r>
              <a:rPr lang="en-GB" dirty="0" smtClean="0"/>
              <a:t>He finds Mathematics easy.</a:t>
            </a:r>
          </a:p>
          <a:p>
            <a:pPr marL="342900" indent="-342900">
              <a:buAutoNum type="alphaLcPeriod"/>
            </a:pPr>
            <a:r>
              <a:rPr lang="en-GB" dirty="0" smtClean="0"/>
              <a:t>He is better at Mathematics.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04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Tom and Sue were given valuable prizes by their parents because they passed their exams </a:t>
            </a:r>
            <a:r>
              <a:rPr lang="en-GB" b="1" u="sng" dirty="0" smtClean="0"/>
              <a:t>with flying colours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9144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 smtClean="0"/>
              <a:t>They failed their exams.</a:t>
            </a:r>
          </a:p>
          <a:p>
            <a:pPr marL="342900" indent="-342900">
              <a:buAutoNum type="alphaLcPeriod"/>
            </a:pPr>
            <a:r>
              <a:rPr lang="en-GB" dirty="0" smtClean="0"/>
              <a:t>They passed their exams successfully.</a:t>
            </a:r>
          </a:p>
          <a:p>
            <a:pPr marL="342900" indent="-342900">
              <a:buAutoNum type="alphaLcPeriod"/>
            </a:pPr>
            <a:r>
              <a:rPr lang="en-GB" dirty="0" smtClean="0"/>
              <a:t>They coloured their certificates.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581400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My elder sister doesn’t let opportunities </a:t>
            </a:r>
            <a:r>
              <a:rPr lang="en-GB" b="1" u="sng" dirty="0" smtClean="0"/>
              <a:t>slip through her fingers</a:t>
            </a:r>
            <a:r>
              <a:rPr lang="en-GB" dirty="0" smtClean="0"/>
              <a:t>. That’s why she’s leading a happy life.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1148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GB" dirty="0" smtClean="0"/>
              <a:t>She seizes all opportunities.</a:t>
            </a:r>
          </a:p>
          <a:p>
            <a:pPr marL="342900" indent="-342900">
              <a:buAutoNum type="alphaLcPeriod"/>
            </a:pPr>
            <a:r>
              <a:rPr lang="en-GB" dirty="0" smtClean="0"/>
              <a:t>She fails to obtain opportunities.</a:t>
            </a:r>
          </a:p>
          <a:p>
            <a:pPr marL="342900" indent="-342900">
              <a:buAutoNum type="alphaLcPeriod"/>
            </a:pPr>
            <a:r>
              <a:rPr lang="en-GB" dirty="0" smtClean="0"/>
              <a:t>Her fingers can’t catch opportunities.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allAtOnce"/>
      <p:bldP spid="7" grpId="0"/>
      <p:bldP spid="8" grpId="0" build="allAtOnce"/>
      <p:bldP spid="9" grpId="0"/>
      <p:bldP spid="10" grpId="0" build="allAtOnce"/>
      <p:bldP spid="12" grpId="0"/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8954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I asked her to </a:t>
            </a:r>
            <a:r>
              <a:rPr lang="en-GB" b="1" dirty="0" smtClean="0">
                <a:solidFill>
                  <a:srgbClr val="FF0000"/>
                </a:solidFill>
              </a:rPr>
              <a:t>keep an eye on </a:t>
            </a:r>
            <a:r>
              <a:rPr lang="en-GB" dirty="0" smtClean="0"/>
              <a:t>my suitcase while I went to the toilet.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89434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3. I'm sorry I can't </a:t>
            </a:r>
            <a:r>
              <a:rPr lang="en-GB" b="1" dirty="0" smtClean="0">
                <a:solidFill>
                  <a:srgbClr val="FF0000"/>
                </a:solidFill>
              </a:rPr>
              <a:t>make it</a:t>
            </a:r>
            <a:r>
              <a:rPr lang="en-GB" dirty="0" smtClean="0"/>
              <a:t> on Friday.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263676"/>
            <a:ext cx="536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4. It's not far. We can take a </a:t>
            </a:r>
            <a:r>
              <a:rPr lang="en-GB" b="1" dirty="0" smtClean="0">
                <a:solidFill>
                  <a:srgbClr val="FF0000"/>
                </a:solidFill>
              </a:rPr>
              <a:t>short cut </a:t>
            </a:r>
            <a:r>
              <a:rPr lang="en-GB" dirty="0" smtClean="0"/>
              <a:t>through the park.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8600" y="1208544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1. My friend and I </a:t>
            </a:r>
            <a:r>
              <a:rPr lang="en-GB" b="1" dirty="0" smtClean="0">
                <a:solidFill>
                  <a:srgbClr val="FF0000"/>
                </a:solidFill>
              </a:rPr>
              <a:t>take it in turns </a:t>
            </a:r>
            <a:r>
              <a:rPr lang="en-GB" dirty="0" smtClean="0"/>
              <a:t>to cook.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28600" y="2656344"/>
            <a:ext cx="3925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5. The teacher told us to </a:t>
            </a:r>
            <a:r>
              <a:rPr lang="en-GB" b="1" dirty="0" smtClean="0">
                <a:solidFill>
                  <a:srgbClr val="FF0000"/>
                </a:solidFill>
              </a:rPr>
              <a:t>get a move 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04800" y="3141345"/>
            <a:ext cx="8686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What is an idiom?</a:t>
            </a:r>
          </a:p>
          <a:p>
            <a:r>
              <a:rPr lang="en-GB" dirty="0" smtClean="0"/>
              <a:t>An idiom is a group of words with a meaning that is </a:t>
            </a:r>
            <a:r>
              <a:rPr lang="en-GB" dirty="0" smtClean="0">
                <a:solidFill>
                  <a:srgbClr val="FF0000"/>
                </a:solidFill>
              </a:rPr>
              <a:t>different</a:t>
            </a:r>
            <a:r>
              <a:rPr lang="en-GB" dirty="0" smtClean="0"/>
              <a:t> from the individual words.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119687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 cook one day, he cooks the other day)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157787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(Watch)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189434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(Come)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226367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(A quick way)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256847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(Be quick)</a:t>
            </a:r>
            <a:endParaRPr lang="en-GB" dirty="0"/>
          </a:p>
        </p:txBody>
      </p:sp>
      <p:sp>
        <p:nvSpPr>
          <p:cNvPr id="18" name="TextBox 8"/>
          <p:cNvSpPr txBox="1"/>
          <p:nvPr/>
        </p:nvSpPr>
        <p:spPr>
          <a:xfrm>
            <a:off x="152400" y="378767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dirty="0" smtClean="0"/>
              <a:t>Tom and Sue were given valuable prizes by their parents because they passed their exams </a:t>
            </a:r>
            <a:r>
              <a:rPr lang="en-GB" b="1" u="sng" dirty="0" smtClean="0"/>
              <a:t>with flying colours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  (They passed their exams successfully)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2. My son is good at languages, but when it comes to Mathematics he is </a:t>
            </a:r>
            <a:r>
              <a:rPr lang="en-GB" b="1" u="sng" dirty="0" smtClean="0"/>
              <a:t>a dead loss</a:t>
            </a:r>
            <a:r>
              <a:rPr lang="en-GB" dirty="0" smtClean="0"/>
              <a:t>. </a:t>
            </a:r>
            <a:r>
              <a:rPr lang="en-GB" b="1" dirty="0" smtClean="0"/>
              <a:t>(He isn’t successful )</a:t>
            </a:r>
          </a:p>
          <a:p>
            <a:pPr marL="342900" indent="-342900">
              <a:buFontTx/>
              <a:buAutoNum type="arabicPeriod"/>
            </a:pPr>
            <a:r>
              <a:rPr lang="en-GB" dirty="0" smtClean="0"/>
              <a:t> My elder sister doesn’t let opportunities </a:t>
            </a:r>
            <a:r>
              <a:rPr lang="en-GB" b="1" u="sng" dirty="0" smtClean="0"/>
              <a:t>slip through her fingers</a:t>
            </a:r>
            <a:r>
              <a:rPr lang="en-GB" dirty="0" smtClean="0"/>
              <a:t>. That’s why she’s leading a happy life.  </a:t>
            </a:r>
            <a:r>
              <a:rPr lang="en-GB" b="1" dirty="0" smtClean="0"/>
              <a:t>(She seizes all opportunities) </a:t>
            </a:r>
          </a:p>
          <a:p>
            <a:pPr marL="342900" indent="-342900">
              <a:buFontTx/>
              <a:buAutoNum type="arabicPeriod"/>
            </a:pPr>
            <a:r>
              <a:rPr lang="en-GB" dirty="0" err="1" smtClean="0"/>
              <a:t>Salim</a:t>
            </a:r>
            <a:r>
              <a:rPr lang="en-GB" dirty="0" smtClean="0"/>
              <a:t> works seriously. When asked about his chances of success, he replied: “The baccalaureate exam is </a:t>
            </a:r>
            <a:r>
              <a:rPr lang="en-GB" b="1" u="sng" dirty="0" smtClean="0"/>
              <a:t>in the bag.”  (</a:t>
            </a:r>
            <a:r>
              <a:rPr lang="en-GB" b="1" dirty="0" smtClean="0"/>
              <a:t>He is sure he will pass his exam )</a:t>
            </a:r>
            <a:r>
              <a:rPr lang="en-GB" b="1" u="sng" dirty="0" smtClean="0"/>
              <a:t> </a:t>
            </a:r>
            <a:endParaRPr lang="en-GB" b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971800" y="152400"/>
            <a:ext cx="34290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i="1" dirty="0" err="1" smtClean="0"/>
              <a:t>idioms</a:t>
            </a:r>
            <a:endParaRPr lang="fr-FR" sz="4000" b="1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28600" y="316468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err="1" smtClean="0"/>
              <a:t>vocabulary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Exercise: Fill in the gaps with the right idiom from the box.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4778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 Are you coming?</a:t>
            </a:r>
          </a:p>
          <a:p>
            <a:r>
              <a:rPr lang="en-GB" dirty="0" smtClean="0"/>
              <a:t>B: Yes, .............................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31606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 .............................. ? </a:t>
            </a:r>
          </a:p>
          <a:p>
            <a:r>
              <a:rPr lang="en-GB" dirty="0" smtClean="0"/>
              <a:t>B: Nothing.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4154269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 Can I borrow your dictionary?</a:t>
            </a:r>
          </a:p>
          <a:p>
            <a:r>
              <a:rPr lang="en-GB" dirty="0" smtClean="0"/>
              <a:t>B: Sure, ............................ 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9162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A: I don't know which one to choose.</a:t>
            </a:r>
          </a:p>
          <a:p>
            <a:r>
              <a:rPr lang="en-GB" dirty="0" smtClean="0"/>
              <a:t>B: Well, </a:t>
            </a:r>
            <a:r>
              <a:rPr lang="en-GB" b="1" dirty="0" smtClean="0"/>
              <a:t>..................................  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2400" y="56782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A: I'm really sorry but I've forgotten to bring the book you lent me.</a:t>
            </a:r>
          </a:p>
          <a:p>
            <a:r>
              <a:rPr lang="en-GB" dirty="0" smtClean="0"/>
              <a:t>B: That's OK. ....................................... 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 ahead (do it)		What’s up (what’s wrong)		Hang on (wait)</a:t>
            </a:r>
          </a:p>
          <a:p>
            <a:endParaRPr lang="en-GB" dirty="0" smtClean="0"/>
          </a:p>
          <a:p>
            <a:r>
              <a:rPr lang="en-GB" dirty="0" smtClean="0"/>
              <a:t>Never mind (don’t worry; it’s not important)	Make up your mind (make a decision)	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2754868"/>
            <a:ext cx="1752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hang 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3276600"/>
            <a:ext cx="1828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What’s up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419600"/>
            <a:ext cx="1676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go ahead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5193268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make up your mind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5955268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Never mind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702</Words>
  <Application>Microsoft Office PowerPoint</Application>
  <PresentationFormat>Affichage à l'écran (4:3)</PresentationFormat>
  <Paragraphs>84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Badr</dc:creator>
  <cp:lastModifiedBy>Admin</cp:lastModifiedBy>
  <cp:revision>80</cp:revision>
  <dcterms:created xsi:type="dcterms:W3CDTF">2006-08-16T00:00:00Z</dcterms:created>
  <dcterms:modified xsi:type="dcterms:W3CDTF">2016-12-17T13:17:35Z</dcterms:modified>
</cp:coreProperties>
</file>