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27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905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Unit 1 :</a:t>
            </a:r>
            <a:br>
              <a:rPr lang="en-GB" dirty="0" smtClean="0"/>
            </a:br>
            <a:r>
              <a:rPr lang="en-GB" b="1" dirty="0" smtClean="0"/>
              <a:t>Formal, Informal and Non-formal Education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dr\Documents\LG\Education\Education\Classroom Work\2BAC\Lessons\Unit 1\Pictures\Adult Litera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609600"/>
            <a:ext cx="4038599" cy="26907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C:\Users\Badr\Documents\LG\Education\Education\Classroom Work\2BAC\Lessons\Unit 1\Pictures\Classr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41148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0" name="Picture 6" descr="C:\Users\Badr\Documents\LG\Education\Education\Classroom Work\2BAC\Lessons\Unit 1\Pictures\vocational-training-sewing-center-500x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962400"/>
            <a:ext cx="4305300" cy="23339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447800" y="71735"/>
            <a:ext cx="65532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What’s the common feature in the pictures below?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505200"/>
            <a:ext cx="2971800" cy="461665"/>
          </a:xfrm>
          <a:prstGeom prst="flowChartPrepar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Education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429000"/>
            <a:ext cx="2667000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Non-Formal Education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3429000"/>
            <a:ext cx="2667000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Formal Education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6305490"/>
            <a:ext cx="2667000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Informal Education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adr\Documents\LG\Education\Education\Classroom Work\2BAC\Lessons\Unit 1\Pictures\8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39622"/>
            <a:ext cx="3578225" cy="268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514600" y="3200400"/>
            <a:ext cx="419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Informal education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7" name="Image 6" descr="kinect_sesame_street_tv_artwork__vertical_-x-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940006"/>
            <a:ext cx="3276600" cy="24607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dr\Documents\LG\Education\Education\Classroom Work\2BAC\Lessons\Unit 1\Pictures\Non-Formal Education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114800"/>
            <a:ext cx="4089293" cy="2257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 descr="C:\Users\Badr\Documents\LG\Education\Education\Classroom Work\2BAC\Lessons\Unit 1\Pictures\Adult Literacy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1"/>
            <a:ext cx="3581400" cy="2666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286000" y="3348335"/>
            <a:ext cx="44958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Non-formal Education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adr\Documents\LG\Education\Education\Classroom Work\2BAC\Lessons\Unit 1\Pictures\Formal Edu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3810000" cy="25336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5" name="Picture 3" descr="C:\Users\Badr\Documents\LG\Education\Education\Classroom Work\2BAC\Lessons\Unit 1\Pictures\Formal Education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10000"/>
            <a:ext cx="4528256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209800" y="3124200"/>
            <a:ext cx="51816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Formal Education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609600" y="890016"/>
          <a:ext cx="7924799" cy="14721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49127"/>
                <a:gridCol w="1933190"/>
                <a:gridCol w="2056948"/>
                <a:gridCol w="178553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Teacher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and </a:t>
                      </a:r>
                      <a:r>
                        <a:rPr lang="en-US" sz="1800" b="1" dirty="0"/>
                        <a:t>a class</a:t>
                      </a:r>
                      <a:endParaRPr lang="fr-FR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/>
                        <a:t>Exams and </a:t>
                      </a:r>
                      <a:endParaRPr lang="en-US" sz="18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Degree</a:t>
                      </a:r>
                      <a:endParaRPr lang="fr-FR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Daily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 </a:t>
                      </a:r>
                      <a:r>
                        <a:rPr lang="en-US" sz="1800" b="1" dirty="0"/>
                        <a:t>Life</a:t>
                      </a:r>
                      <a:endParaRPr lang="fr-FR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Formal Education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Informal Education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Non-formal Education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15" name="Groupe 14"/>
          <p:cNvGrpSpPr/>
          <p:nvPr/>
        </p:nvGrpSpPr>
        <p:grpSpPr>
          <a:xfrm>
            <a:off x="3581400" y="1575816"/>
            <a:ext cx="406400" cy="152400"/>
            <a:chOff x="3048000" y="5410200"/>
            <a:chExt cx="762000" cy="304800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3048000" y="5562600"/>
              <a:ext cx="1524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V="1">
              <a:off x="3200400" y="5410200"/>
              <a:ext cx="609600" cy="304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5562600" y="1575816"/>
            <a:ext cx="406400" cy="152400"/>
            <a:chOff x="3048000" y="5410200"/>
            <a:chExt cx="762000" cy="304800"/>
          </a:xfrm>
        </p:grpSpPr>
        <p:cxnSp>
          <p:nvCxnSpPr>
            <p:cNvPr id="20" name="Connecteur droit 19"/>
            <p:cNvCxnSpPr/>
            <p:nvPr/>
          </p:nvCxnSpPr>
          <p:spPr>
            <a:xfrm>
              <a:off x="3048000" y="5562600"/>
              <a:ext cx="1524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V="1">
              <a:off x="3200400" y="5410200"/>
              <a:ext cx="609600" cy="304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e 26"/>
          <p:cNvGrpSpPr/>
          <p:nvPr/>
        </p:nvGrpSpPr>
        <p:grpSpPr>
          <a:xfrm>
            <a:off x="7543800" y="1575816"/>
            <a:ext cx="304800" cy="152400"/>
            <a:chOff x="7696200" y="5486400"/>
            <a:chExt cx="304800" cy="152400"/>
          </a:xfrm>
        </p:grpSpPr>
        <p:cxnSp>
          <p:nvCxnSpPr>
            <p:cNvPr id="23" name="Connecteur droit 22"/>
            <p:cNvCxnSpPr/>
            <p:nvPr/>
          </p:nvCxnSpPr>
          <p:spPr>
            <a:xfrm flipH="1"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7518400" y="1804416"/>
            <a:ext cx="406400" cy="152400"/>
            <a:chOff x="3048000" y="5410200"/>
            <a:chExt cx="762000" cy="304800"/>
          </a:xfrm>
        </p:grpSpPr>
        <p:cxnSp>
          <p:nvCxnSpPr>
            <p:cNvPr id="29" name="Connecteur droit 28"/>
            <p:cNvCxnSpPr/>
            <p:nvPr/>
          </p:nvCxnSpPr>
          <p:spPr>
            <a:xfrm>
              <a:off x="3048000" y="5562600"/>
              <a:ext cx="1524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flipV="1">
              <a:off x="3200400" y="5410200"/>
              <a:ext cx="609600" cy="304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>
            <a:off x="5562600" y="1804416"/>
            <a:ext cx="304800" cy="152400"/>
            <a:chOff x="7696200" y="5486400"/>
            <a:chExt cx="304800" cy="152400"/>
          </a:xfrm>
        </p:grpSpPr>
        <p:cxnSp>
          <p:nvCxnSpPr>
            <p:cNvPr id="32" name="Connecteur droit 31"/>
            <p:cNvCxnSpPr/>
            <p:nvPr/>
          </p:nvCxnSpPr>
          <p:spPr>
            <a:xfrm flipH="1"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4" name="Groupe 33"/>
          <p:cNvGrpSpPr/>
          <p:nvPr/>
        </p:nvGrpSpPr>
        <p:grpSpPr>
          <a:xfrm>
            <a:off x="3581400" y="1804416"/>
            <a:ext cx="304800" cy="152400"/>
            <a:chOff x="7696200" y="5486400"/>
            <a:chExt cx="304800" cy="152400"/>
          </a:xfrm>
        </p:grpSpPr>
        <p:cxnSp>
          <p:nvCxnSpPr>
            <p:cNvPr id="35" name="Connecteur droit 34"/>
            <p:cNvCxnSpPr/>
            <p:nvPr/>
          </p:nvCxnSpPr>
          <p:spPr>
            <a:xfrm flipH="1"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7" name="Groupe 36"/>
          <p:cNvGrpSpPr/>
          <p:nvPr/>
        </p:nvGrpSpPr>
        <p:grpSpPr>
          <a:xfrm>
            <a:off x="3581400" y="2109216"/>
            <a:ext cx="406400" cy="152400"/>
            <a:chOff x="3048000" y="5410200"/>
            <a:chExt cx="762000" cy="304800"/>
          </a:xfrm>
        </p:grpSpPr>
        <p:cxnSp>
          <p:nvCxnSpPr>
            <p:cNvPr id="38" name="Connecteur droit 37"/>
            <p:cNvCxnSpPr/>
            <p:nvPr/>
          </p:nvCxnSpPr>
          <p:spPr>
            <a:xfrm>
              <a:off x="3048000" y="5562600"/>
              <a:ext cx="1524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V="1">
              <a:off x="3200400" y="5410200"/>
              <a:ext cx="609600" cy="304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0" name="Groupe 39"/>
          <p:cNvGrpSpPr/>
          <p:nvPr/>
        </p:nvGrpSpPr>
        <p:grpSpPr>
          <a:xfrm>
            <a:off x="5562600" y="2109216"/>
            <a:ext cx="304800" cy="152400"/>
            <a:chOff x="7696200" y="5486400"/>
            <a:chExt cx="304800" cy="152400"/>
          </a:xfrm>
        </p:grpSpPr>
        <p:cxnSp>
          <p:nvCxnSpPr>
            <p:cNvPr id="41" name="Connecteur droit 40"/>
            <p:cNvCxnSpPr/>
            <p:nvPr/>
          </p:nvCxnSpPr>
          <p:spPr>
            <a:xfrm flipH="1"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" name="Groupe 42"/>
          <p:cNvGrpSpPr/>
          <p:nvPr/>
        </p:nvGrpSpPr>
        <p:grpSpPr>
          <a:xfrm>
            <a:off x="7620000" y="2109216"/>
            <a:ext cx="304800" cy="152400"/>
            <a:chOff x="7696200" y="5486400"/>
            <a:chExt cx="304800" cy="152400"/>
          </a:xfrm>
        </p:grpSpPr>
        <p:cxnSp>
          <p:nvCxnSpPr>
            <p:cNvPr id="44" name="Connecteur droit 43"/>
            <p:cNvCxnSpPr/>
            <p:nvPr/>
          </p:nvCxnSpPr>
          <p:spPr>
            <a:xfrm flipH="1"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7696200" y="5486400"/>
              <a:ext cx="304800" cy="152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56" name="Tableau 55"/>
          <p:cNvGraphicFramePr>
            <a:graphicFrameLocks noGrp="1"/>
          </p:cNvGraphicFramePr>
          <p:nvPr/>
        </p:nvGraphicFramePr>
        <p:xfrm>
          <a:off x="609600" y="3916680"/>
          <a:ext cx="8077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030"/>
                <a:gridCol w="52781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Term</a:t>
                      </a:r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/>
                        <a:t> </a:t>
                      </a:r>
                      <a:r>
                        <a:rPr lang="fr-FR" sz="2400" b="0" dirty="0" err="1" smtClean="0"/>
                        <a:t>Definition</a:t>
                      </a:r>
                      <a:endParaRPr lang="fr-FR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1- 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 through a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but the learner doesn’t take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exams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get a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degree </a:t>
                      </a:r>
                      <a:endParaRPr lang="fr-FR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2- 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 in a school or a center where the student gets degree and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takes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exams.</a:t>
                      </a:r>
                      <a:endParaRPr lang="fr-FR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3-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life experiences, daily work, family, free time activities ( TV / reading / … )</a:t>
                      </a:r>
                      <a:endParaRPr lang="fr-FR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" name="ZoneTexte 56"/>
          <p:cNvSpPr txBox="1"/>
          <p:nvPr/>
        </p:nvSpPr>
        <p:spPr>
          <a:xfrm>
            <a:off x="762000" y="333369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fr-FR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Education  - </a:t>
            </a:r>
            <a:r>
              <a:rPr lang="fr-FR" sz="2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Informal</a:t>
            </a:r>
            <a:r>
              <a:rPr lang="fr-FR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Education  -  Non-</a:t>
            </a:r>
            <a:r>
              <a:rPr lang="fr-FR" sz="20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fr-FR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Education</a:t>
            </a:r>
            <a:endParaRPr lang="fr-FR" sz="2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685800" y="460248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fr-FR" sz="20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fr-FR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Education</a:t>
            </a:r>
            <a:endParaRPr lang="fr-FR" sz="20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685800" y="534537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fr-FR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Education</a:t>
            </a:r>
            <a:endParaRPr lang="fr-FR" sz="20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85800" y="597408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Informal</a:t>
            </a:r>
            <a:r>
              <a:rPr lang="fr-FR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Education</a:t>
            </a:r>
            <a:endParaRPr lang="fr-FR" sz="20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57200" y="267414"/>
            <a:ext cx="5462614" cy="408623"/>
          </a:xfrm>
          <a:prstGeom prst="round2DiagRect">
            <a:avLst/>
          </a:prstGeom>
          <a:solidFill>
            <a:schemeClr val="accent1">
              <a:lumMod val="60000"/>
              <a:lumOff val="40000"/>
              <a:alpha val="86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Formal, Informal and Non-formal Education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267414"/>
            <a:ext cx="1385918" cy="646986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Unit 1</a:t>
            </a:r>
            <a:endParaRPr lang="fr-F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10200" y="114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Primary</a:t>
            </a:r>
            <a:r>
              <a:rPr lang="fr-FR" b="1" dirty="0" smtClean="0"/>
              <a:t> </a:t>
            </a:r>
            <a:r>
              <a:rPr lang="fr-FR" b="1" dirty="0" err="1" smtClean="0"/>
              <a:t>school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410200" y="1459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Middle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school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10200" y="1764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 </a:t>
            </a:r>
            <a:r>
              <a:rPr lang="fr-FR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</a:t>
            </a: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10200" y="2069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University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410200" y="2373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Faculty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1722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/>
              <a:t>/</a:t>
            </a:r>
            <a:r>
              <a:rPr lang="fr-FR" b="1" dirty="0" err="1" smtClean="0"/>
              <a:t>college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410200" y="2678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Class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410200" y="2907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Evening</a:t>
            </a:r>
            <a:r>
              <a:rPr lang="fr-FR" b="1" dirty="0" smtClean="0"/>
              <a:t> Classes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410200" y="3212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Grade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410200" y="3429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School</a:t>
            </a:r>
            <a:r>
              <a:rPr lang="fr-FR" b="1" dirty="0" smtClean="0"/>
              <a:t> </a:t>
            </a:r>
            <a:r>
              <a:rPr lang="fr-FR" b="1" dirty="0" err="1" smtClean="0"/>
              <a:t>Subject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54102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Term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4102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Graduate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4102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Degree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/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</a:rPr>
              <a:t>Certificate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410200" y="4583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Take</a:t>
            </a:r>
            <a:r>
              <a:rPr lang="fr-FR" b="1" dirty="0" smtClean="0"/>
              <a:t> </a:t>
            </a:r>
            <a:r>
              <a:rPr lang="fr-FR" sz="1600" dirty="0" smtClean="0"/>
              <a:t>exams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410200" y="480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Pass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exams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10200" y="502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/>
              <a:t>Fail </a:t>
            </a:r>
            <a:r>
              <a:rPr lang="fr-FR" sz="1600" dirty="0" smtClean="0"/>
              <a:t>exams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410200" y="5269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Marks / Grades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410200" y="5650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 </a:t>
            </a:r>
            <a:r>
              <a:rPr lang="fr-FR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degree</a:t>
            </a: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fr-F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410200" y="6031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BSc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degree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467600" y="123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/>
              <a:t>Lecture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7467600" y="154733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Takes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notes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543800" y="220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compulsory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543800" y="251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/>
              <a:t>Attend</a:t>
            </a:r>
            <a:endParaRPr lang="fr-FR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7543800" y="2819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dropout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7467600" y="1295400"/>
            <a:ext cx="0" cy="51816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7543800" y="3124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Literate</a:t>
            </a:r>
            <a:endParaRPr lang="fr-FR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7543800" y="3505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Illiterate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543800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literacy</a:t>
            </a:r>
            <a:endParaRPr lang="fr-FR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7543800" y="410313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illiteracy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5438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Revise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7543800" y="4507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/>
              <a:t>Schooling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228600" y="1351776"/>
            <a:ext cx="5105400" cy="520142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There are 3 distinct levels of education in Morocco. Primary school, ______________school and high school.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schooling is ______________until the age of 16. Which means that students should  ______________school until the age of 16.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Many students ______________ school before finishing their baccalaureate degree.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A ______________is a student who leaves school before finishing a degree.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After middle school, students go to __________school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Students usually have about 7 ______________a day. They study about 11 ______________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The school year is divided into 2  ______________. 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In English, students must   ______________a number of quizzes and a global test.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He was expelled from school because of his bad behaviour.</a:t>
            </a:r>
            <a:endParaRPr lang="fr-FR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b="1" dirty="0" smtClean="0"/>
              <a:t>A:What ______________are you in?</a:t>
            </a:r>
            <a:endParaRPr lang="fr-FR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B: I am in the ninth grade.</a:t>
            </a:r>
            <a:endParaRPr lang="fr-FR" sz="16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486400" y="762000"/>
            <a:ext cx="342900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Unit1 </a:t>
            </a:r>
            <a:r>
              <a:rPr lang="fr-FR" sz="2400" b="1" dirty="0" err="1" smtClean="0"/>
              <a:t>Glossary</a:t>
            </a:r>
            <a:endParaRPr lang="fr-FR" sz="24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2286000" y="1535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Middle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676400" y="1992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compulsory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914400" y="2526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attend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362200" y="2754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leave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990600" y="3288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dropout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886200" y="3657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high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505200" y="3974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classes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438400" y="4278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subjects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8862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terms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124200" y="4736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take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600200" y="5726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grade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9" grpId="0"/>
      <p:bldP spid="30" grpId="0"/>
      <p:bldP spid="31" grpId="0"/>
      <p:bldP spid="32" grpId="0"/>
      <p:bldP spid="33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183</Words>
  <Application>Microsoft Office PowerPoint</Application>
  <PresentationFormat>Affichage à l'écran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Unit 1 : Formal, Informal and Non-formal Education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Formal, Informal and Non-formal Education</dc:title>
  <dc:creator>Badr</dc:creator>
  <cp:lastModifiedBy>Admin</cp:lastModifiedBy>
  <cp:revision>49</cp:revision>
  <dcterms:created xsi:type="dcterms:W3CDTF">2006-08-16T00:00:00Z</dcterms:created>
  <dcterms:modified xsi:type="dcterms:W3CDTF">2017-01-12T22:06:27Z</dcterms:modified>
</cp:coreProperties>
</file>